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79" r:id="rId5"/>
    <p:sldId id="280" r:id="rId6"/>
    <p:sldId id="262" r:id="rId7"/>
    <p:sldId id="278" r:id="rId8"/>
    <p:sldId id="283" r:id="rId9"/>
    <p:sldId id="284" r:id="rId10"/>
    <p:sldId id="287" r:id="rId11"/>
    <p:sldId id="288" r:id="rId12"/>
    <p:sldId id="289" r:id="rId13"/>
    <p:sldId id="290" r:id="rId14"/>
    <p:sldId id="269" r:id="rId15"/>
    <p:sldId id="270" r:id="rId16"/>
    <p:sldId id="273" r:id="rId17"/>
    <p:sldId id="292" r:id="rId18"/>
    <p:sldId id="291" r:id="rId19"/>
    <p:sldId id="293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480"/>
    <a:srgbClr val="FDFFFF"/>
    <a:srgbClr val="D39E15"/>
    <a:srgbClr val="F6D14F"/>
    <a:srgbClr val="1A0A05"/>
    <a:srgbClr val="BFBAB7"/>
    <a:srgbClr val="D99E26"/>
    <a:srgbClr val="B42B6D"/>
    <a:srgbClr val="F3F7F7"/>
    <a:srgbClr val="1D0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3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7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3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3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3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5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4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6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80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10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1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F70A1-A02A-4D0D-8FCF-297F9BEE84E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BF0E-A671-4AD0-BD20-07D03CBE6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7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164855"/>
            <a:ext cx="8124092" cy="19613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571005" y="76911"/>
            <a:ext cx="512749" cy="496398"/>
            <a:chOff x="11571005" y="76911"/>
            <a:chExt cx="512749" cy="496398"/>
          </a:xfrm>
        </p:grpSpPr>
        <p:sp>
          <p:nvSpPr>
            <p:cNvPr id="9" name="직각 삼각형 8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34079" y="3580080"/>
            <a:ext cx="7239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초등학생 받아쓰기 프로그램 </a:t>
            </a:r>
            <a:r>
              <a:rPr lang="en-US" altLang="ko-KR" sz="20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2000" spc="-150" dirty="0" err="1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딕테이션</a:t>
            </a:r>
            <a:endParaRPr lang="ko-KR" altLang="en-US" sz="2000" spc="-150" dirty="0">
              <a:solidFill>
                <a:srgbClr val="1A0A0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5F384A-B93D-47F6-97AB-5273022BF3AD}"/>
              </a:ext>
            </a:extLst>
          </p:cNvPr>
          <p:cNvSpPr txBox="1"/>
          <p:nvPr/>
        </p:nvSpPr>
        <p:spPr>
          <a:xfrm>
            <a:off x="6003286" y="4584069"/>
            <a:ext cx="7239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err="1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융합소프트웨어과</a:t>
            </a:r>
            <a:r>
              <a:rPr lang="ko-KR" altLang="en-US" sz="20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</a:t>
            </a:r>
            <a:r>
              <a:rPr lang="en-US" altLang="ko-KR" sz="20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20167160 </a:t>
            </a:r>
            <a:r>
              <a:rPr lang="ko-KR" altLang="en-US" sz="20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강대성</a:t>
            </a:r>
            <a:r>
              <a:rPr lang="en-US" altLang="ko-KR" sz="20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sz="20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2000" spc="-150" dirty="0" smtClean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경제학과          </a:t>
            </a:r>
            <a:r>
              <a:rPr lang="en-US" altLang="ko-KR" sz="20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20163054 </a:t>
            </a:r>
            <a:r>
              <a:rPr lang="ko-KR" altLang="en-US" sz="20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황수빈</a:t>
            </a:r>
          </a:p>
        </p:txBody>
      </p:sp>
    </p:spTree>
    <p:extLst>
      <p:ext uri="{BB962C8B-B14F-4D97-AF65-F5344CB8AC3E}">
        <p14:creationId xmlns:p14="http://schemas.microsoft.com/office/powerpoint/2010/main" val="144508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545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과제내용</a:t>
            </a:r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선생님화면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내용 개체 틀 2"/>
          <p:cNvSpPr>
            <a:spLocks noGrp="1"/>
          </p:cNvSpPr>
          <p:nvPr/>
        </p:nvSpPr>
        <p:spPr>
          <a:xfrm>
            <a:off x="613682" y="1442097"/>
            <a:ext cx="4057891" cy="106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학생들의 </a:t>
            </a:r>
            <a:r>
              <a:rPr lang="ko-KR" altLang="en-US" sz="1800" b="1" dirty="0" err="1"/>
              <a:t>학습현황</a:t>
            </a:r>
            <a:r>
              <a:rPr lang="ko-KR" altLang="en-US" sz="1800" b="1" dirty="0"/>
              <a:t> 확인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48" y="1442096"/>
            <a:ext cx="7168278" cy="37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5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545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과제내용</a:t>
            </a:r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학생화면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내용 개체 틀 2"/>
          <p:cNvSpPr>
            <a:spLocks noGrp="1"/>
          </p:cNvSpPr>
          <p:nvPr/>
        </p:nvSpPr>
        <p:spPr>
          <a:xfrm>
            <a:off x="431562" y="1194865"/>
            <a:ext cx="4057891" cy="106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학생 </a:t>
            </a:r>
            <a:r>
              <a:rPr lang="ko-KR" altLang="en-US" sz="1800" b="1" dirty="0" err="1"/>
              <a:t>메인화면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&amp; </a:t>
            </a:r>
            <a:r>
              <a:rPr lang="ko-KR" altLang="en-US" sz="1800" b="1" dirty="0" err="1"/>
              <a:t>메뉴바</a:t>
            </a:r>
            <a:r>
              <a:rPr lang="ko-KR" altLang="en-US" sz="1800" b="1" dirty="0"/>
              <a:t> 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151" y="550413"/>
            <a:ext cx="7415058" cy="39194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35" y="2262911"/>
            <a:ext cx="7280621" cy="38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545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과제내용</a:t>
            </a:r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학생화면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내용 개체 틀 2"/>
          <p:cNvSpPr>
            <a:spLocks noGrp="1"/>
          </p:cNvSpPr>
          <p:nvPr/>
        </p:nvSpPr>
        <p:spPr>
          <a:xfrm>
            <a:off x="613682" y="1442097"/>
            <a:ext cx="4057891" cy="106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받아쓰기 수행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216" y="711975"/>
            <a:ext cx="7223462" cy="38391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975" y="2510143"/>
            <a:ext cx="6917410" cy="36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545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과제내용</a:t>
            </a:r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학생화면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내용 개체 틀 2"/>
          <p:cNvSpPr>
            <a:spLocks noGrp="1"/>
          </p:cNvSpPr>
          <p:nvPr/>
        </p:nvSpPr>
        <p:spPr>
          <a:xfrm>
            <a:off x="623842" y="1442096"/>
            <a:ext cx="3379198" cy="1108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강좌에 대한 내 </a:t>
            </a:r>
            <a:r>
              <a:rPr lang="ko-KR" altLang="en-US" sz="1800" b="1" dirty="0" err="1"/>
              <a:t>점수확인</a:t>
            </a:r>
            <a:endParaRPr lang="en-US" altLang="ko-KR" sz="1800" b="1" dirty="0"/>
          </a:p>
          <a:p>
            <a:r>
              <a:rPr lang="ko-KR" altLang="en-US" sz="1800" b="1" dirty="0" err="1"/>
              <a:t>그외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해당강좌에</a:t>
            </a:r>
            <a:r>
              <a:rPr lang="ko-KR" altLang="en-US" sz="1800" b="1" dirty="0"/>
              <a:t> 대한 </a:t>
            </a: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   공지사항</a:t>
            </a:r>
            <a:r>
              <a:rPr lang="en-US" altLang="ko-KR" sz="1800" b="1" dirty="0"/>
              <a:t>, Q&amp;A</a:t>
            </a:r>
            <a:endParaRPr lang="ko-KR" altLang="en-US" sz="1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770" y="1442096"/>
            <a:ext cx="7506398" cy="39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7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571005" y="76911"/>
            <a:ext cx="512749" cy="496398"/>
            <a:chOff x="11571005" y="76911"/>
            <a:chExt cx="512749" cy="496398"/>
          </a:xfrm>
          <a:solidFill>
            <a:srgbClr val="C53480"/>
          </a:solidFill>
        </p:grpSpPr>
        <p:sp>
          <p:nvSpPr>
            <p:cNvPr id="6" name="직각 삼각형 5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12607" y="3782254"/>
            <a:ext cx="675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7008" y="3790800"/>
            <a:ext cx="3201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아쉬운 점</a:t>
            </a:r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개선할 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999715" y="-8546"/>
            <a:ext cx="47631" cy="3683237"/>
          </a:xfrm>
          <a:prstGeom prst="rect">
            <a:avLst/>
          </a:prstGeom>
          <a:solidFill>
            <a:srgbClr val="D39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6904" y="-12037"/>
            <a:ext cx="47631" cy="276727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8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아쉬운 점</a:t>
            </a:r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개선할 점</a:t>
            </a:r>
          </a:p>
        </p:txBody>
      </p:sp>
      <p:sp>
        <p:nvSpPr>
          <p:cNvPr id="19" name="내용 개체 틀 2"/>
          <p:cNvSpPr>
            <a:spLocks noGrp="1"/>
          </p:cNvSpPr>
          <p:nvPr/>
        </p:nvSpPr>
        <p:spPr>
          <a:xfrm>
            <a:off x="838200" y="1253331"/>
            <a:ext cx="10073640" cy="4283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solidFill>
                  <a:sysClr val="windowText" lastClr="000000"/>
                </a:solidFill>
                <a:ea typeface="KoPub돋움체 Light" panose="00000300000000000000"/>
              </a:rPr>
              <a:t>현재 년도학기와 강좌기간</a:t>
            </a:r>
            <a:r>
              <a:rPr lang="en-US" altLang="ko-KR" sz="1800" b="1" dirty="0">
                <a:solidFill>
                  <a:sysClr val="windowText" lastClr="000000"/>
                </a:solidFill>
                <a:ea typeface="KoPub돋움체 Light" panose="00000300000000000000"/>
              </a:rPr>
              <a:t>, </a:t>
            </a:r>
            <a:r>
              <a:rPr lang="ko-KR" altLang="en-US" sz="1800" b="1" dirty="0">
                <a:solidFill>
                  <a:sysClr val="windowText" lastClr="000000"/>
                </a:solidFill>
                <a:ea typeface="KoPub돋움체 Light" panose="00000300000000000000"/>
              </a:rPr>
              <a:t>회원정보를 </a:t>
            </a:r>
            <a:r>
              <a:rPr lang="en-US" altLang="ko-KR" sz="1800" b="1" dirty="0">
                <a:solidFill>
                  <a:sysClr val="windowText" lastClr="000000"/>
                </a:solidFill>
                <a:ea typeface="KoPub돋움체 Light" panose="00000300000000000000"/>
              </a:rPr>
              <a:t>DB</a:t>
            </a:r>
            <a:r>
              <a:rPr lang="ko-KR" altLang="en-US" sz="1800" b="1" dirty="0">
                <a:solidFill>
                  <a:sysClr val="windowText" lastClr="000000"/>
                </a:solidFill>
                <a:ea typeface="KoPub돋움체 Light" panose="00000300000000000000"/>
              </a:rPr>
              <a:t>에서 직접 관리 중</a:t>
            </a:r>
            <a:endParaRPr lang="en-US" altLang="ko-KR" sz="1800" b="1" dirty="0">
              <a:solidFill>
                <a:sysClr val="windowText" lastClr="000000"/>
              </a:solidFill>
              <a:ea typeface="KoPub돋움체 Light" panose="00000300000000000000"/>
            </a:endParaRPr>
          </a:p>
          <a:p>
            <a:pPr marL="0" indent="0">
              <a:buNone/>
            </a:pPr>
            <a:r>
              <a:rPr lang="ko-KR" altLang="en-US" sz="1800" dirty="0">
                <a:ea typeface="KoPub돋움체 Light" panose="00000300000000000000"/>
              </a:rPr>
              <a:t>프로그램 구동에는 문제가 없지만 회원관리같은 면에서 불편함이 있기때문에 추후 관리자페이지에서 관리 할 수 있도록 추가</a:t>
            </a:r>
            <a:endParaRPr lang="en-US" altLang="ko-KR" sz="1800" dirty="0">
              <a:ea typeface="KoPub돋움체 Light" panose="00000300000000000000"/>
            </a:endParaRPr>
          </a:p>
          <a:p>
            <a:pPr marL="0" indent="0">
              <a:buNone/>
            </a:pPr>
            <a:endParaRPr lang="en-US" altLang="ko-KR" sz="1800" dirty="0">
              <a:ea typeface="KoPub돋움체 Light" panose="00000300000000000000"/>
            </a:endParaRPr>
          </a:p>
          <a:p>
            <a:r>
              <a:rPr lang="ko-KR" altLang="en-US" sz="1800" b="1" dirty="0">
                <a:ea typeface="KoPub돋움체 Light" panose="00000300000000000000"/>
              </a:rPr>
              <a:t>아이디별 강좌 개설</a:t>
            </a:r>
            <a:r>
              <a:rPr lang="en-US" altLang="ko-KR" sz="1800" b="1" dirty="0">
                <a:ea typeface="KoPub돋움체 Light" panose="00000300000000000000"/>
              </a:rPr>
              <a:t>, </a:t>
            </a:r>
            <a:r>
              <a:rPr lang="ko-KR" altLang="en-US" sz="1800" b="1" dirty="0">
                <a:ea typeface="KoPub돋움체 Light" panose="00000300000000000000"/>
              </a:rPr>
              <a:t>받아쓰기 단계별 구성</a:t>
            </a:r>
            <a:endParaRPr lang="en-US" altLang="ko-KR" sz="1800" b="1" dirty="0">
              <a:ea typeface="KoPub돋움체 Light" panose="00000300000000000000"/>
            </a:endParaRPr>
          </a:p>
          <a:p>
            <a:pPr marL="0" indent="0">
              <a:buNone/>
            </a:pPr>
            <a:r>
              <a:rPr lang="ko-KR" altLang="en-US" sz="1800" dirty="0">
                <a:ea typeface="KoPub돋움체 Light" panose="00000300000000000000"/>
              </a:rPr>
              <a:t>아이디별 강좌 개설 개수 확장과 강좌 별 받아쓰기를 난이도와 단계로 나눠 구성</a:t>
            </a:r>
            <a:endParaRPr lang="en-US" altLang="ko-KR" sz="1800" dirty="0">
              <a:ea typeface="KoPub돋움체 Light" panose="00000300000000000000"/>
            </a:endParaRPr>
          </a:p>
          <a:p>
            <a:pPr marL="0" indent="0">
              <a:buNone/>
            </a:pPr>
            <a:endParaRPr lang="en-US" altLang="ko-KR" sz="1800" b="1" dirty="0">
              <a:ea typeface="KoPub돋움체 Light" panose="00000300000000000000"/>
            </a:endParaRPr>
          </a:p>
          <a:p>
            <a:r>
              <a:rPr lang="ko-KR" altLang="en-US" sz="1800" b="1" dirty="0">
                <a:ea typeface="KoPub돋움체 Light" panose="00000300000000000000"/>
              </a:rPr>
              <a:t>페이지내에서 개설 강좌 관리 불가능</a:t>
            </a:r>
            <a:endParaRPr lang="en-US" altLang="ko-KR" sz="1800" b="1" dirty="0">
              <a:ea typeface="KoPub돋움체 Light" panose="00000300000000000000"/>
            </a:endParaRPr>
          </a:p>
          <a:p>
            <a:pPr marL="0" indent="0">
              <a:buNone/>
            </a:pPr>
            <a:r>
              <a:rPr lang="ko-KR" altLang="en-US" sz="1800" dirty="0">
                <a:ea typeface="KoPub돋움체 Light" panose="00000300000000000000"/>
              </a:rPr>
              <a:t>관리자페이지 추가와 더불어 선생님이 자신이 만든 강좌와 해당 강좌를 신청한 학생들을 관리할 수 있도록 추가</a:t>
            </a:r>
            <a:endParaRPr lang="en-US" altLang="ko-KR" sz="1800" dirty="0">
              <a:ea typeface="KoPub돋움체 Light" panose="00000300000000000000"/>
            </a:endParaRPr>
          </a:p>
          <a:p>
            <a:pPr marL="0" indent="0">
              <a:buNone/>
            </a:pPr>
            <a:endParaRPr lang="ko-KR" altLang="en-US" sz="1800" dirty="0">
              <a:ea typeface="KoPub돋움체 Light" panose="0000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3082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571005" y="76911"/>
            <a:ext cx="512749" cy="496398"/>
            <a:chOff x="11571005" y="76911"/>
            <a:chExt cx="512749" cy="496398"/>
          </a:xfrm>
          <a:solidFill>
            <a:srgbClr val="C53480"/>
          </a:solidFill>
        </p:grpSpPr>
        <p:sp>
          <p:nvSpPr>
            <p:cNvPr id="6" name="직각 삼각형 5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12607" y="3782254"/>
            <a:ext cx="675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7008" y="3790800"/>
            <a:ext cx="3140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활용방안 및 기대효과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999715" y="-8546"/>
            <a:ext cx="47631" cy="3683237"/>
          </a:xfrm>
          <a:prstGeom prst="rect">
            <a:avLst/>
          </a:prstGeom>
          <a:solidFill>
            <a:srgbClr val="D39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6904" y="-12037"/>
            <a:ext cx="47631" cy="276727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770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활용방안 및 기대효과</a:t>
            </a:r>
          </a:p>
        </p:txBody>
      </p:sp>
      <p:grpSp>
        <p:nvGrpSpPr>
          <p:cNvPr id="2" name="그룹 1"/>
          <p:cNvGrpSpPr/>
          <p:nvPr/>
        </p:nvGrpSpPr>
        <p:grpSpPr>
          <a:xfrm rot="16200000">
            <a:off x="5409545" y="-2255784"/>
            <a:ext cx="1083112" cy="10693638"/>
            <a:chOff x="3494556" y="1471905"/>
            <a:chExt cx="2466954" cy="4156735"/>
          </a:xfrm>
        </p:grpSpPr>
        <p:sp>
          <p:nvSpPr>
            <p:cNvPr id="20" name="직사각형 19"/>
            <p:cNvSpPr/>
            <p:nvPr/>
          </p:nvSpPr>
          <p:spPr>
            <a:xfrm>
              <a:off x="3802298" y="1471905"/>
              <a:ext cx="2159212" cy="1692303"/>
            </a:xfrm>
            <a:prstGeom prst="rect">
              <a:avLst/>
            </a:prstGeom>
            <a:solidFill>
              <a:srgbClr val="D39E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802297" y="2724152"/>
              <a:ext cx="2159213" cy="290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 rot="5400000">
              <a:off x="3901261" y="1142989"/>
              <a:ext cx="1079313" cy="189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효율적관리</a:t>
              </a:r>
              <a:endPara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endPara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5400000">
              <a:off x="3563545" y="3752346"/>
              <a:ext cx="2710624" cy="77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학생들의 학습현황을 한눈에 볼 수 있어 더 효율적으로 관리할 수 있다</a:t>
              </a:r>
              <a:r>
                <a:rPr lang="en-US" altLang="ko-KR" sz="1600" dirty="0"/>
                <a:t>. 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 rot="16200000">
            <a:off x="5477103" y="-3440474"/>
            <a:ext cx="947999" cy="10693638"/>
            <a:chOff x="3802297" y="1471905"/>
            <a:chExt cx="2159213" cy="4156735"/>
          </a:xfrm>
        </p:grpSpPr>
        <p:sp>
          <p:nvSpPr>
            <p:cNvPr id="45" name="직사각형 44"/>
            <p:cNvSpPr/>
            <p:nvPr/>
          </p:nvSpPr>
          <p:spPr>
            <a:xfrm>
              <a:off x="3802298" y="1471905"/>
              <a:ext cx="2159212" cy="1692303"/>
            </a:xfrm>
            <a:prstGeom prst="rect">
              <a:avLst/>
            </a:prstGeom>
            <a:solidFill>
              <a:srgbClr val="D39E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802297" y="2724152"/>
              <a:ext cx="2159213" cy="290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 rot="5400000">
              <a:off x="4262196" y="1156551"/>
              <a:ext cx="1079313" cy="189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쉽고</a:t>
              </a:r>
              <a:r>
                <a:rPr lang="en-US" altLang="ko-KR" sz="2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정확한</a:t>
              </a:r>
              <a:endPara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실력파악</a:t>
              </a:r>
              <a:endPara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5400000">
              <a:off x="3540403" y="3748399"/>
              <a:ext cx="2710624" cy="77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선생님들이 학생들의 받아쓰기 실력을 더 쉽고 정확하게 파악할 수 있다</a:t>
              </a:r>
              <a:endParaRPr lang="en-US" altLang="ko-KR" sz="1600" dirty="0"/>
            </a:p>
          </p:txBody>
        </p:sp>
      </p:grpSp>
      <p:grpSp>
        <p:nvGrpSpPr>
          <p:cNvPr id="49" name="그룹 48"/>
          <p:cNvGrpSpPr/>
          <p:nvPr/>
        </p:nvGrpSpPr>
        <p:grpSpPr>
          <a:xfrm rot="16200000">
            <a:off x="5209422" y="-917741"/>
            <a:ext cx="1463038" cy="10693638"/>
            <a:chOff x="3442069" y="1471905"/>
            <a:chExt cx="2519441" cy="4156735"/>
          </a:xfrm>
        </p:grpSpPr>
        <p:sp>
          <p:nvSpPr>
            <p:cNvPr id="50" name="직사각형 49"/>
            <p:cNvSpPr/>
            <p:nvPr/>
          </p:nvSpPr>
          <p:spPr>
            <a:xfrm>
              <a:off x="3802298" y="1471905"/>
              <a:ext cx="2159212" cy="1692303"/>
            </a:xfrm>
            <a:prstGeom prst="rect">
              <a:avLst/>
            </a:prstGeom>
            <a:solidFill>
              <a:srgbClr val="D39E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802297" y="2724152"/>
              <a:ext cx="2159213" cy="290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 rot="5400000">
              <a:off x="3848773" y="1142989"/>
              <a:ext cx="1079313" cy="1892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인력</a:t>
              </a:r>
              <a:r>
                <a:rPr lang="en-US" altLang="ko-KR" sz="2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&amp;</a:t>
              </a:r>
              <a:r>
                <a:rPr lang="ko-KR" altLang="en-US" sz="2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시간적 절약</a:t>
              </a:r>
            </a:p>
            <a:p>
              <a:pPr algn="ctr"/>
              <a:endPara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5400000">
              <a:off x="3296802" y="3183642"/>
              <a:ext cx="2710624" cy="189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기존에는 모든 선생님들이 받아쓰기를 진행하여야 모든 학생들이 받아쓰기를 진행할 수 있었지만</a:t>
              </a:r>
              <a:r>
                <a:rPr lang="en-US" altLang="ko-KR" sz="1600" dirty="0"/>
                <a:t>,</a:t>
              </a:r>
              <a:r>
                <a:rPr lang="ko-KR" altLang="en-US" sz="1600" dirty="0"/>
                <a:t> 이 경우 한 선생님이 받아쓰기 파일을 올려도 전체학생들이 받아쓰기를 할 수 있게 되므로 시간적으로 절약할 수 있다</a:t>
              </a:r>
              <a:r>
                <a:rPr lang="en-US" altLang="ko-KR" sz="1600" dirty="0"/>
                <a:t>.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 rot="16200000">
            <a:off x="5389225" y="324856"/>
            <a:ext cx="1083112" cy="10693638"/>
            <a:chOff x="3494556" y="1471905"/>
            <a:chExt cx="2466954" cy="4156735"/>
          </a:xfrm>
        </p:grpSpPr>
        <p:sp>
          <p:nvSpPr>
            <p:cNvPr id="55" name="직사각형 54"/>
            <p:cNvSpPr/>
            <p:nvPr/>
          </p:nvSpPr>
          <p:spPr>
            <a:xfrm>
              <a:off x="3802298" y="1471905"/>
              <a:ext cx="2159212" cy="1692303"/>
            </a:xfrm>
            <a:prstGeom prst="rect">
              <a:avLst/>
            </a:prstGeom>
            <a:solidFill>
              <a:srgbClr val="D39E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802297" y="2724152"/>
              <a:ext cx="2159213" cy="290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 rot="5400000">
              <a:off x="3901261" y="1142988"/>
              <a:ext cx="1079313" cy="189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비대면</a:t>
              </a:r>
            </a:p>
            <a:p>
              <a:pPr algn="ctr"/>
              <a:endPara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5400000">
              <a:off x="3211007" y="3199437"/>
              <a:ext cx="2710624" cy="189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요즘같은 코로나가 성행하는 시기에는 </a:t>
              </a:r>
              <a:r>
                <a:rPr lang="ko-KR" altLang="en-US" sz="1600" dirty="0" err="1"/>
                <a:t>대면수업이</a:t>
              </a:r>
              <a:r>
                <a:rPr lang="ko-KR" altLang="en-US" sz="1600" dirty="0"/>
                <a:t> 어려운데</a:t>
              </a:r>
              <a:r>
                <a:rPr lang="en-US" altLang="ko-KR" sz="1600" dirty="0"/>
                <a:t>, </a:t>
              </a:r>
            </a:p>
            <a:p>
              <a:r>
                <a:rPr lang="ko-KR" altLang="en-US" sz="1600" dirty="0"/>
                <a:t>웹을 통해 대면하지 않고도 초등학생들이 받아쓰기 연습을 할 수 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  <a:p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328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571005" y="76911"/>
            <a:ext cx="512749" cy="496398"/>
            <a:chOff x="11571005" y="76911"/>
            <a:chExt cx="512749" cy="496398"/>
          </a:xfrm>
          <a:solidFill>
            <a:srgbClr val="C53480"/>
          </a:solidFill>
        </p:grpSpPr>
        <p:sp>
          <p:nvSpPr>
            <p:cNvPr id="6" name="직각 삼각형 5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12607" y="3782254"/>
            <a:ext cx="675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7008" y="3790800"/>
            <a:ext cx="3140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시현영상</a:t>
            </a:r>
            <a:endParaRPr lang="ko-KR" altLang="en-US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9715" y="-8546"/>
            <a:ext cx="47631" cy="3683237"/>
          </a:xfrm>
          <a:prstGeom prst="rect">
            <a:avLst/>
          </a:prstGeom>
          <a:solidFill>
            <a:srgbClr val="D39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6904" y="-12037"/>
            <a:ext cx="47631" cy="276727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7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시연영상</a:t>
            </a:r>
          </a:p>
        </p:txBody>
      </p:sp>
      <p:pic>
        <p:nvPicPr>
          <p:cNvPr id="3" name="딕테이션 시연영상">
            <a:hlinkClick r:id="" action="ppaction://media"/>
            <a:extLst>
              <a:ext uri="{FF2B5EF4-FFF2-40B4-BE49-F238E27FC236}">
                <a16:creationId xmlns:a16="http://schemas.microsoft.com/office/drawing/2014/main" id="{7292E770-C67D-49B3-A47F-7CB9352FE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832" y="764109"/>
            <a:ext cx="10993821" cy="595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405322" y="1175789"/>
            <a:ext cx="957129" cy="957129"/>
          </a:xfrm>
          <a:prstGeom prst="ellipse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66406" y="1423520"/>
            <a:ext cx="103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D14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9197" y="2073096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C5348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600" dirty="0">
              <a:solidFill>
                <a:srgbClr val="C5348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9197" y="2705107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C5348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1600" dirty="0">
              <a:solidFill>
                <a:srgbClr val="C5348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9197" y="408895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C5348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1600" dirty="0">
              <a:solidFill>
                <a:srgbClr val="C5348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49197" y="4639689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C5348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1600" dirty="0">
              <a:solidFill>
                <a:srgbClr val="C5348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9236" y="2073096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과제목적</a:t>
            </a:r>
            <a:endParaRPr lang="ko-KR" altLang="en-US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9236" y="2705107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과제내용</a:t>
            </a:r>
            <a:endParaRPr lang="ko-KR" altLang="en-US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9236" y="4088958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아쉬운점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개선할 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9236" y="4639689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활용방안 및 기대효과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9236" y="3045397"/>
            <a:ext cx="2358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돋움체 Bold" panose="00000800000000000000" pitchFamily="2" charset="-127"/>
                <a:ea typeface="KoPub돋움체 Light" panose="00000300000000000000"/>
              </a:rPr>
              <a:t>-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Light" panose="00000300000000000000"/>
              </a:rPr>
              <a:t>개발환경</a:t>
            </a:r>
            <a:endParaRPr lang="en-US" altLang="ko-KR" sz="1200" b="1" dirty="0">
              <a:latin typeface="KoPub돋움체 Bold" panose="00000800000000000000" pitchFamily="2" charset="-127"/>
              <a:ea typeface="KoPub돋움체 Light" panose="00000300000000000000"/>
            </a:endParaRPr>
          </a:p>
          <a:p>
            <a:r>
              <a:rPr lang="en-US" altLang="ko-KR" sz="1200" b="1" dirty="0">
                <a:latin typeface="KoPub돋움체 Bold" panose="00000800000000000000" pitchFamily="2" charset="-127"/>
                <a:ea typeface="KoPub돋움체 Light" panose="00000300000000000000"/>
              </a:rPr>
              <a:t>-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Light" panose="00000300000000000000"/>
              </a:rPr>
              <a:t>업무 프로세스</a:t>
            </a:r>
            <a:endParaRPr lang="en-US" altLang="ko-KR" sz="1200" b="1" dirty="0">
              <a:latin typeface="KoPub돋움체 Bold" panose="00000800000000000000" pitchFamily="2" charset="-127"/>
              <a:ea typeface="KoPub돋움체 Light" panose="00000300000000000000"/>
            </a:endParaRPr>
          </a:p>
          <a:p>
            <a:r>
              <a:rPr lang="en-US" altLang="ko-KR" sz="1200" b="1" dirty="0">
                <a:latin typeface="KoPub돋움체 Bold" panose="00000800000000000000" pitchFamily="2" charset="-127"/>
                <a:ea typeface="KoPub돋움체 Light" panose="00000300000000000000"/>
              </a:rPr>
              <a:t>-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Light" panose="00000300000000000000"/>
              </a:rPr>
              <a:t>선생님 화면</a:t>
            </a:r>
            <a:endParaRPr lang="en-US" altLang="ko-KR" sz="1200" b="1" dirty="0">
              <a:latin typeface="KoPub돋움체 Bold" panose="00000800000000000000" pitchFamily="2" charset="-127"/>
              <a:ea typeface="KoPub돋움체 Light" panose="00000300000000000000"/>
            </a:endParaRPr>
          </a:p>
          <a:p>
            <a:r>
              <a:rPr lang="en-US" altLang="ko-KR" sz="1200" b="1" dirty="0">
                <a:latin typeface="KoPub돋움체 Bold" panose="00000800000000000000" pitchFamily="2" charset="-127"/>
                <a:ea typeface="KoPub돋움체 Light" panose="00000300000000000000"/>
              </a:rPr>
              <a:t>-</a:t>
            </a:r>
            <a:r>
              <a:rPr lang="ko-KR" altLang="en-US" sz="1200" b="1" dirty="0" err="1">
                <a:latin typeface="KoPub돋움체 Bold" panose="00000800000000000000" pitchFamily="2" charset="-127"/>
                <a:ea typeface="KoPub돋움체 Light" panose="00000300000000000000"/>
              </a:rPr>
              <a:t>학생화면</a:t>
            </a:r>
            <a:endParaRPr lang="ko-KR" altLang="en-US" sz="1200" b="1" dirty="0">
              <a:latin typeface="KoPub돋움체 Bold" panose="00000800000000000000" pitchFamily="2" charset="-127"/>
              <a:ea typeface="KoPub돋움체 Light" panose="0000030000000000000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571005" y="76911"/>
            <a:ext cx="512749" cy="496398"/>
            <a:chOff x="11571005" y="76911"/>
            <a:chExt cx="512749" cy="496398"/>
          </a:xfrm>
        </p:grpSpPr>
        <p:sp>
          <p:nvSpPr>
            <p:cNvPr id="23" name="직각 삼각형 22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51124" y="5208261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C5348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1600" dirty="0">
              <a:solidFill>
                <a:srgbClr val="C5348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91163" y="5208261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시연영상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731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164855"/>
            <a:ext cx="7545936" cy="173355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1487" y="3293317"/>
            <a:ext cx="576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1A0A0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1487" y="3819841"/>
            <a:ext cx="576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5348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Thank you</a:t>
            </a:r>
            <a:endParaRPr lang="ko-KR" altLang="en-US" sz="1200" dirty="0">
              <a:solidFill>
                <a:srgbClr val="C5348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571005" y="76911"/>
            <a:ext cx="512749" cy="496398"/>
            <a:chOff x="11571005" y="76911"/>
            <a:chExt cx="512749" cy="496398"/>
          </a:xfrm>
        </p:grpSpPr>
        <p:sp>
          <p:nvSpPr>
            <p:cNvPr id="9" name="직각 삼각형 8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095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571005" y="76911"/>
            <a:ext cx="512749" cy="496398"/>
            <a:chOff x="11571005" y="76911"/>
            <a:chExt cx="512749" cy="496398"/>
          </a:xfrm>
          <a:solidFill>
            <a:srgbClr val="C53480"/>
          </a:solidFill>
        </p:grpSpPr>
        <p:sp>
          <p:nvSpPr>
            <p:cNvPr id="6" name="직각 삼각형 5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12607" y="3782254"/>
            <a:ext cx="675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7008" y="3790800"/>
            <a:ext cx="235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KoPub돋움체 Bold" panose="00000800000000000000" pitchFamily="2" charset="-127"/>
                <a:ea typeface="KoPub돋움체 Light" panose="00000300000000000000"/>
              </a:rPr>
              <a:t>과제목적</a:t>
            </a:r>
            <a:endParaRPr lang="ko-KR" altLang="en-US" sz="2000" b="1" dirty="0">
              <a:latin typeface="KoPub돋움체 Bold" panose="00000800000000000000" pitchFamily="2" charset="-127"/>
              <a:ea typeface="KoPub돋움체 Light" panose="0000030000000000000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9715" y="-8546"/>
            <a:ext cx="47631" cy="3683237"/>
          </a:xfrm>
          <a:prstGeom prst="rect">
            <a:avLst/>
          </a:prstGeom>
          <a:solidFill>
            <a:srgbClr val="D39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6904" y="-12037"/>
            <a:ext cx="47631" cy="276727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39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과제목적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내용 개체 틀 2"/>
          <p:cNvSpPr>
            <a:spLocks noGrp="1"/>
          </p:cNvSpPr>
          <p:nvPr/>
        </p:nvSpPr>
        <p:spPr>
          <a:xfrm>
            <a:off x="1234251" y="1524456"/>
            <a:ext cx="9951910" cy="411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100" dirty="0">
                <a:ea typeface="KoPub돋움체 Light" panose="00000300000000000000"/>
              </a:rPr>
              <a:t>현재 받아쓰기를 다루는 웹프로그램이 없기에 초등학교 </a:t>
            </a:r>
            <a:r>
              <a:rPr lang="en-US" altLang="ko-KR" sz="2100" dirty="0">
                <a:ea typeface="KoPub돋움체 Light" panose="00000300000000000000"/>
              </a:rPr>
              <a:t>1-2</a:t>
            </a:r>
            <a:r>
              <a:rPr lang="ko-KR" altLang="en-US" sz="2100" dirty="0">
                <a:ea typeface="KoPub돋움체 Light" panose="00000300000000000000"/>
              </a:rPr>
              <a:t>학년 학생들의 받아쓰기 능력을 향상시키고자 웹으로 관리되는 받아쓰기 프로그램을 개발하게 되었다</a:t>
            </a:r>
            <a:r>
              <a:rPr lang="en-US" altLang="ko-KR" sz="2100" dirty="0">
                <a:ea typeface="KoPub돋움체 Light" panose="00000300000000000000"/>
              </a:rPr>
              <a:t>.</a:t>
            </a:r>
          </a:p>
          <a:p>
            <a:pPr fontAlgn="base">
              <a:lnSpc>
                <a:spcPct val="120000"/>
              </a:lnSpc>
            </a:pPr>
            <a:endParaRPr lang="en-US" altLang="ko-KR" sz="2100" dirty="0">
              <a:ea typeface="KoPub돋움체 Light" panose="00000300000000000000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100" dirty="0">
                <a:ea typeface="KoPub돋움체 Light" panose="00000300000000000000"/>
              </a:rPr>
              <a:t>이 프로그램은 선생님이 받아쓰기 내용을 웹에 올리면 학생들이 웹을 통하여 받아쓰기를 할 수 있고</a:t>
            </a:r>
            <a:r>
              <a:rPr lang="en-US" altLang="ko-KR" sz="2100" dirty="0">
                <a:ea typeface="KoPub돋움체 Light" panose="00000300000000000000"/>
              </a:rPr>
              <a:t>, </a:t>
            </a:r>
            <a:r>
              <a:rPr lang="ko-KR" altLang="en-US" sz="2100" dirty="0">
                <a:ea typeface="KoPub돋움체 Light" panose="00000300000000000000"/>
              </a:rPr>
              <a:t>선생님은 웹으로 학생들의 받아쓰기 현황을 관리할 수 있다</a:t>
            </a:r>
            <a:r>
              <a:rPr lang="en-US" altLang="ko-KR" sz="2100" dirty="0">
                <a:ea typeface="KoPub돋움체 Light" panose="00000300000000000000"/>
              </a:rPr>
              <a:t>.</a:t>
            </a:r>
            <a:endParaRPr lang="ko-KR" altLang="en-US" sz="2100" dirty="0">
              <a:ea typeface="KoPub돋움체 Light" panose="00000300000000000000"/>
            </a:endParaRPr>
          </a:p>
          <a:p>
            <a:pPr fontAlgn="base">
              <a:lnSpc>
                <a:spcPct val="120000"/>
              </a:lnSpc>
            </a:pPr>
            <a:endParaRPr lang="ko-KR" altLang="en-US" sz="2100" dirty="0">
              <a:ea typeface="KoPub돋움체 Light" panose="00000300000000000000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2100" dirty="0">
                <a:ea typeface="KoPub돋움체 Light" panose="00000300000000000000"/>
              </a:rPr>
              <a:t>이 프로그램으로 인해 선생님은 더 체계적이고 쉽게 학생들을 관리하는데 도움이 </a:t>
            </a:r>
            <a:r>
              <a:rPr lang="ko-KR" altLang="en-US" sz="2100" dirty="0" err="1">
                <a:ea typeface="KoPub돋움체 Light" panose="00000300000000000000"/>
              </a:rPr>
              <a:t>될것</a:t>
            </a:r>
            <a:r>
              <a:rPr lang="ko-KR" altLang="en-US" sz="2100" dirty="0">
                <a:ea typeface="KoPub돋움체 Light" panose="00000300000000000000"/>
              </a:rPr>
              <a:t> 이다</a:t>
            </a:r>
            <a:r>
              <a:rPr lang="en-US" altLang="ko-KR" sz="2100" dirty="0">
                <a:ea typeface="KoPub돋움체 Light" panose="00000300000000000000"/>
              </a:rPr>
              <a:t>.</a:t>
            </a:r>
            <a:endParaRPr lang="ko-KR" altLang="en-US" dirty="0">
              <a:ea typeface="KoPub돋움체 Light" panose="00000300000000000000"/>
            </a:endParaRPr>
          </a:p>
          <a:p>
            <a:pPr>
              <a:lnSpc>
                <a:spcPct val="120000"/>
              </a:lnSpc>
            </a:pPr>
            <a:endParaRPr lang="ko-KR" altLang="en-US" dirty="0">
              <a:ea typeface="KoPub돋움체 Light" panose="0000030000000000000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200" y="1539696"/>
            <a:ext cx="77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C5348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000" dirty="0">
              <a:solidFill>
                <a:srgbClr val="C5348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1960" y="2911296"/>
            <a:ext cx="77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C5348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000" dirty="0">
              <a:solidFill>
                <a:srgbClr val="C5348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7680" y="4374336"/>
            <a:ext cx="77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C5348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000" dirty="0">
              <a:solidFill>
                <a:srgbClr val="C5348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78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571005" y="76911"/>
            <a:ext cx="512749" cy="496398"/>
            <a:chOff x="11571005" y="76911"/>
            <a:chExt cx="512749" cy="496398"/>
          </a:xfrm>
          <a:solidFill>
            <a:srgbClr val="C53480"/>
          </a:solidFill>
        </p:grpSpPr>
        <p:sp>
          <p:nvSpPr>
            <p:cNvPr id="6" name="직각 삼각형 5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12607" y="3782254"/>
            <a:ext cx="675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7008" y="3790800"/>
            <a:ext cx="235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KoPub돋움체 Bold" panose="00000800000000000000" pitchFamily="2" charset="-127"/>
                <a:ea typeface="KoPub돋움체 Light" panose="00000300000000000000"/>
              </a:rPr>
              <a:t>과제내용</a:t>
            </a:r>
            <a:endParaRPr lang="ko-KR" altLang="en-US" sz="2000" b="1" dirty="0">
              <a:latin typeface="KoPub돋움체 Bold" panose="00000800000000000000" pitchFamily="2" charset="-127"/>
              <a:ea typeface="KoPub돋움체 Light" panose="0000030000000000000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9715" y="-8546"/>
            <a:ext cx="47631" cy="3683237"/>
          </a:xfrm>
          <a:prstGeom prst="rect">
            <a:avLst/>
          </a:prstGeom>
          <a:solidFill>
            <a:srgbClr val="D39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6904" y="-12037"/>
            <a:ext cx="47631" cy="2767270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82608" y="4190910"/>
            <a:ext cx="2358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돋움체 Bold" panose="00000800000000000000" pitchFamily="2" charset="-127"/>
                <a:ea typeface="KoPub돋움체 Light" panose="00000300000000000000"/>
              </a:rPr>
              <a:t>-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Light" panose="00000300000000000000"/>
              </a:rPr>
              <a:t>개발환경</a:t>
            </a:r>
            <a:endParaRPr lang="en-US" altLang="ko-KR" sz="2000" b="1" dirty="0">
              <a:latin typeface="KoPub돋움체 Bold" panose="00000800000000000000" pitchFamily="2" charset="-127"/>
              <a:ea typeface="KoPub돋움체 Light" panose="00000300000000000000"/>
            </a:endParaRPr>
          </a:p>
          <a:p>
            <a:r>
              <a:rPr lang="en-US" altLang="ko-KR" sz="2000" b="1" dirty="0">
                <a:latin typeface="KoPub돋움체 Bold" panose="00000800000000000000" pitchFamily="2" charset="-127"/>
                <a:ea typeface="KoPub돋움체 Light" panose="00000300000000000000"/>
              </a:rPr>
              <a:t>-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Light" panose="00000300000000000000"/>
              </a:rPr>
              <a:t>업무 프로세스</a:t>
            </a:r>
            <a:endParaRPr lang="en-US" altLang="ko-KR" sz="2000" b="1" dirty="0">
              <a:latin typeface="KoPub돋움체 Bold" panose="00000800000000000000" pitchFamily="2" charset="-127"/>
              <a:ea typeface="KoPub돋움체 Light" panose="00000300000000000000"/>
            </a:endParaRPr>
          </a:p>
          <a:p>
            <a:r>
              <a:rPr lang="en-US" altLang="ko-KR" sz="2000" b="1" dirty="0">
                <a:latin typeface="KoPub돋움체 Bold" panose="00000800000000000000" pitchFamily="2" charset="-127"/>
                <a:ea typeface="KoPub돋움체 Light" panose="00000300000000000000"/>
              </a:rPr>
              <a:t>-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Light" panose="00000300000000000000"/>
              </a:rPr>
              <a:t>선생님 화면</a:t>
            </a:r>
            <a:endParaRPr lang="en-US" altLang="ko-KR" sz="2000" b="1" dirty="0">
              <a:latin typeface="KoPub돋움체 Bold" panose="00000800000000000000" pitchFamily="2" charset="-127"/>
              <a:ea typeface="KoPub돋움체 Light" panose="00000300000000000000"/>
            </a:endParaRPr>
          </a:p>
          <a:p>
            <a:r>
              <a:rPr lang="en-US" altLang="ko-KR" sz="2000" b="1" dirty="0">
                <a:latin typeface="KoPub돋움체 Bold" panose="00000800000000000000" pitchFamily="2" charset="-127"/>
                <a:ea typeface="KoPub돋움체 Light" panose="00000300000000000000"/>
              </a:rPr>
              <a:t>-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Light" panose="00000300000000000000"/>
              </a:rPr>
              <a:t>학생화면</a:t>
            </a:r>
            <a:endParaRPr lang="ko-KR" altLang="en-US" sz="2000" b="1" dirty="0">
              <a:latin typeface="KoPub돋움체 Bold" panose="00000800000000000000" pitchFamily="2" charset="-127"/>
              <a:ea typeface="KoPub돋움체 Light" panose="0000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18437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35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과제내용</a:t>
            </a:r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개발환경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512737" y="1471905"/>
            <a:ext cx="2159213" cy="1692303"/>
          </a:xfrm>
          <a:prstGeom prst="rect">
            <a:avLst/>
          </a:prstGeom>
          <a:solidFill>
            <a:srgbClr val="BFB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3802297" y="1471905"/>
            <a:ext cx="2159213" cy="1692303"/>
          </a:xfrm>
          <a:prstGeom prst="rect">
            <a:avLst/>
          </a:prstGeom>
          <a:solidFill>
            <a:srgbClr val="D39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078569" y="1471905"/>
            <a:ext cx="2159213" cy="1692303"/>
          </a:xfrm>
          <a:prstGeom prst="rect">
            <a:avLst/>
          </a:prstGeom>
          <a:solidFill>
            <a:srgbClr val="C53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512737" y="2724152"/>
            <a:ext cx="2159213" cy="2904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802297" y="2724152"/>
            <a:ext cx="2159213" cy="2904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6078568" y="2724152"/>
            <a:ext cx="2159213" cy="2904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1505321" y="1890639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데이터베이스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802297" y="1890639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백엔드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071152" y="1890639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프론트엔드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12736" y="2875244"/>
            <a:ext cx="2166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/>
              <a:t>MariaDB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HeidiSQL</a:t>
            </a:r>
            <a:r>
              <a:rPr lang="en-US" altLang="ko-KR" sz="2400" dirty="0"/>
              <a:t>, MySQL Workbench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789007" y="3504214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Spring boot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78567" y="3544854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Vue.js</a:t>
            </a:r>
            <a:endParaRPr lang="ko-KR" altLang="en-US" sz="24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014809" y="1451585"/>
            <a:ext cx="2159213" cy="1692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014808" y="2703832"/>
            <a:ext cx="2159213" cy="2904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9007392" y="1870319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 외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022222" y="2919529"/>
            <a:ext cx="2166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Postman, </a:t>
            </a:r>
            <a:r>
              <a:rPr lang="en-US" altLang="ko-KR" sz="2400" dirty="0" err="1"/>
              <a:t>SourceTree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Github</a:t>
            </a:r>
            <a:endParaRPr lang="en-US" altLang="ko-KR" sz="2400" dirty="0"/>
          </a:p>
          <a:p>
            <a:pPr algn="ctr"/>
            <a:endParaRPr lang="ko-KR" altLang="en-US" sz="24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050" name="Picture 26" descr="Postman Logo Vector (.SVG) Free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11" y="4260464"/>
            <a:ext cx="627158" cy="6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pringboot] 2. Hello World 로컬에서 출력하기 · linked2e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292" y="4336893"/>
            <a:ext cx="1113893" cy="111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ySql Workbench - 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192" y="4899475"/>
            <a:ext cx="1240537" cy="71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Vue.js Logo 2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22" y="4445343"/>
            <a:ext cx="1034991" cy="89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ourcetree에서 Git Flow가 제대로 동작하지 않던 이유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12" y="4936033"/>
            <a:ext cx="584575" cy="5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ithub | Free Vectors, Stock Photos &amp; PS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61" y="4429955"/>
            <a:ext cx="606817" cy="6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iaDB announces acquisition of distributed database Clustrix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219" y="4461418"/>
            <a:ext cx="1046260" cy="7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eidiSQL 11.0 - 다운로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252" y="4495543"/>
            <a:ext cx="581228" cy="58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4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545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과제내용</a:t>
            </a:r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업무 프로세서</a:t>
            </a:r>
          </a:p>
          <a:p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내용 개체 틀 2"/>
          <p:cNvSpPr>
            <a:spLocks noGrp="1"/>
          </p:cNvSpPr>
          <p:nvPr/>
        </p:nvSpPr>
        <p:spPr>
          <a:xfrm>
            <a:off x="787733" y="1680051"/>
            <a:ext cx="4636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 err="1">
                <a:ea typeface="KoPub돋움체 Light" panose="00000300000000000000"/>
              </a:rPr>
              <a:t>선생님화면</a:t>
            </a:r>
            <a:r>
              <a:rPr lang="en-US" altLang="ko-KR" b="1" dirty="0">
                <a:ea typeface="KoPub돋움체 Light" panose="00000300000000000000"/>
              </a:rPr>
              <a:t>, </a:t>
            </a:r>
            <a:r>
              <a:rPr lang="ko-KR" altLang="en-US" b="1" dirty="0" err="1">
                <a:ea typeface="KoPub돋움체 Light" panose="00000300000000000000"/>
              </a:rPr>
              <a:t>학생화면</a:t>
            </a:r>
            <a:r>
              <a:rPr lang="en-US" altLang="ko-KR" b="1" dirty="0">
                <a:ea typeface="KoPub돋움체 Light" panose="00000300000000000000"/>
              </a:rPr>
              <a:t>,</a:t>
            </a:r>
            <a:r>
              <a:rPr lang="ko-KR" altLang="en-US" b="1" dirty="0">
                <a:ea typeface="KoPub돋움체 Light" panose="00000300000000000000"/>
              </a:rPr>
              <a:t> 관리자화면으로 나누어져 있다</a:t>
            </a:r>
            <a:r>
              <a:rPr lang="en-US" altLang="ko-KR" b="1" dirty="0">
                <a:ea typeface="KoPub돋움체 Light" panose="0000030000000000000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dirty="0">
                <a:ea typeface="KoPub돋움체 Light" panose="00000300000000000000"/>
              </a:rPr>
              <a:t>선생님은 강좌를 만들고</a:t>
            </a:r>
            <a:r>
              <a:rPr lang="en-US" altLang="ko-KR" b="1" dirty="0">
                <a:ea typeface="KoPub돋움체 Light" panose="00000300000000000000"/>
              </a:rPr>
              <a:t>, </a:t>
            </a:r>
            <a:r>
              <a:rPr lang="ko-KR" altLang="en-US" b="1" dirty="0">
                <a:ea typeface="KoPub돋움체 Light" panose="00000300000000000000"/>
              </a:rPr>
              <a:t>받아쓰기 등록</a:t>
            </a:r>
            <a:r>
              <a:rPr lang="en-US" altLang="ko-KR" b="1" dirty="0">
                <a:ea typeface="KoPub돋움체 Light" panose="00000300000000000000"/>
              </a:rPr>
              <a:t>, </a:t>
            </a:r>
            <a:r>
              <a:rPr lang="ko-KR" altLang="en-US" b="1" dirty="0">
                <a:ea typeface="KoPub돋움체 Light" panose="00000300000000000000"/>
              </a:rPr>
              <a:t>학생 </a:t>
            </a:r>
            <a:r>
              <a:rPr lang="ko-KR" altLang="en-US" b="1" dirty="0" err="1">
                <a:ea typeface="KoPub돋움체 Light" panose="00000300000000000000"/>
              </a:rPr>
              <a:t>학습현황</a:t>
            </a:r>
            <a:r>
              <a:rPr lang="ko-KR" altLang="en-US" b="1" dirty="0">
                <a:ea typeface="KoPub돋움체 Light" panose="00000300000000000000"/>
              </a:rPr>
              <a:t> 관리 </a:t>
            </a:r>
            <a:r>
              <a:rPr lang="ko-KR" altLang="en-US" b="1" dirty="0" err="1">
                <a:ea typeface="KoPub돋움체 Light" panose="00000300000000000000"/>
              </a:rPr>
              <a:t>할수있다</a:t>
            </a:r>
            <a:r>
              <a:rPr lang="en-US" altLang="ko-KR" b="1" dirty="0">
                <a:ea typeface="KoPub돋움체 Light" panose="0000030000000000000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dirty="0">
                <a:ea typeface="KoPub돋움체 Light" panose="00000300000000000000"/>
              </a:rPr>
              <a:t>학생은 선생님이 만든 강좌를 수강신청하여 받아쓰기를 진행할 수 있다</a:t>
            </a:r>
            <a:r>
              <a:rPr lang="en-US" altLang="ko-KR" b="1" dirty="0">
                <a:ea typeface="KoPub돋움체 Light" panose="0000030000000000000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dirty="0">
                <a:ea typeface="KoPub돋움체 Light" panose="00000300000000000000"/>
              </a:rPr>
              <a:t>관리자는 회원들을 관리하고</a:t>
            </a:r>
            <a:r>
              <a:rPr lang="en-US" altLang="ko-KR" b="1" dirty="0">
                <a:ea typeface="KoPub돋움체 Light" panose="00000300000000000000"/>
              </a:rPr>
              <a:t>, </a:t>
            </a:r>
            <a:r>
              <a:rPr lang="ko-KR" altLang="en-US" b="1" dirty="0" err="1">
                <a:ea typeface="KoPub돋움체 Light" panose="00000300000000000000"/>
              </a:rPr>
              <a:t>공통코드</a:t>
            </a:r>
            <a:r>
              <a:rPr lang="en-US" altLang="ko-KR" b="1" dirty="0">
                <a:ea typeface="KoPub돋움체 Light" panose="00000300000000000000"/>
              </a:rPr>
              <a:t>, </a:t>
            </a:r>
            <a:r>
              <a:rPr lang="ko-KR" altLang="en-US" b="1" dirty="0" err="1">
                <a:ea typeface="KoPub돋움체 Light" panose="00000300000000000000"/>
              </a:rPr>
              <a:t>년도학기를</a:t>
            </a:r>
            <a:r>
              <a:rPr lang="ko-KR" altLang="en-US" b="1" dirty="0">
                <a:ea typeface="KoPub돋움체 Light" panose="00000300000000000000"/>
              </a:rPr>
              <a:t> 관리한다</a:t>
            </a:r>
            <a:r>
              <a:rPr lang="en-US" altLang="ko-KR" b="1" dirty="0">
                <a:ea typeface="KoPub돋움체 Light" panose="0000030000000000000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dirty="0">
                <a:ea typeface="KoPub돋움체 Light" panose="00000300000000000000"/>
              </a:rPr>
              <a:t>그 외에 학생과 선생님은 공통적으로 공지사항</a:t>
            </a:r>
            <a:r>
              <a:rPr lang="en-US" altLang="ko-KR" b="1" dirty="0">
                <a:ea typeface="KoPub돋움체 Light" panose="00000300000000000000"/>
              </a:rPr>
              <a:t>, Q&amp;A</a:t>
            </a:r>
            <a:r>
              <a:rPr lang="ko-KR" altLang="en-US" b="1" dirty="0">
                <a:ea typeface="KoPub돋움체 Light" panose="00000300000000000000"/>
              </a:rPr>
              <a:t>게시판을 이용할 수 있다</a:t>
            </a:r>
            <a:r>
              <a:rPr lang="en-US" altLang="ko-KR" b="1" dirty="0">
                <a:ea typeface="KoPub돋움체 Light" panose="0000030000000000000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ea typeface="KoPub돋움체 Light" panose="00000300000000000000"/>
              </a:rPr>
              <a:t>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40" y="1481997"/>
            <a:ext cx="4399476" cy="40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5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545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과제내용</a:t>
            </a:r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선생님화면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787733" y="1465571"/>
            <a:ext cx="33247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ea typeface="KoPub돋움체 Light" panose="00000300000000000000"/>
              </a:rPr>
              <a:t>선생님 </a:t>
            </a:r>
            <a:r>
              <a:rPr lang="ko-KR" altLang="en-US" sz="1800" b="1" dirty="0" err="1">
                <a:ea typeface="KoPub돋움체 Light" panose="00000300000000000000"/>
              </a:rPr>
              <a:t>메인화면</a:t>
            </a:r>
            <a:r>
              <a:rPr lang="ko-KR" altLang="en-US" sz="1800" b="1" dirty="0">
                <a:ea typeface="KoPub돋움체 Light" panose="00000300000000000000"/>
              </a:rPr>
              <a:t> </a:t>
            </a:r>
            <a:r>
              <a:rPr lang="en-US" altLang="ko-KR" sz="1800" b="1" dirty="0">
                <a:ea typeface="KoPub돋움체 Light" panose="00000300000000000000"/>
              </a:rPr>
              <a:t>&amp; </a:t>
            </a:r>
            <a:r>
              <a:rPr lang="ko-KR" altLang="en-US" sz="1800" b="1" dirty="0">
                <a:ea typeface="KoPub돋움체 Light" panose="00000300000000000000"/>
              </a:rPr>
              <a:t>바 목록</a:t>
            </a:r>
            <a:endParaRPr lang="en-US" altLang="ko-KR" sz="1800" b="1" dirty="0">
              <a:ea typeface="KoPub돋움체 Light" panose="00000300000000000000"/>
            </a:endParaRPr>
          </a:p>
          <a:p>
            <a:endParaRPr lang="en-US" altLang="ko-KR" sz="1800" b="1" dirty="0">
              <a:ea typeface="KoPub돋움체 Light" panose="00000300000000000000"/>
            </a:endParaRPr>
          </a:p>
          <a:p>
            <a:r>
              <a:rPr lang="ko-KR" altLang="en-US" sz="1800" b="1" dirty="0">
                <a:ea typeface="KoPub돋움체 Light" panose="00000300000000000000"/>
              </a:rPr>
              <a:t>강좌 </a:t>
            </a:r>
            <a:r>
              <a:rPr lang="ko-KR" altLang="en-US" sz="1800" b="1" dirty="0" err="1">
                <a:ea typeface="KoPub돋움체 Light" panose="00000300000000000000"/>
              </a:rPr>
              <a:t>개설및</a:t>
            </a:r>
            <a:r>
              <a:rPr lang="en-US" altLang="ko-KR" sz="1800" b="1" dirty="0">
                <a:ea typeface="KoPub돋움체 Light" panose="00000300000000000000"/>
              </a:rPr>
              <a:t> </a:t>
            </a:r>
            <a:r>
              <a:rPr lang="ko-KR" altLang="en-US" sz="1800" b="1" dirty="0">
                <a:ea typeface="KoPub돋움체 Light" panose="00000300000000000000"/>
              </a:rPr>
              <a:t>개설된 강좌목록 확인 가능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364" y="306040"/>
            <a:ext cx="7163221" cy="37902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07" y="2288474"/>
            <a:ext cx="7134933" cy="37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5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823" y="111095"/>
            <a:ext cx="512749" cy="496398"/>
            <a:chOff x="11571005" y="76911"/>
            <a:chExt cx="512749" cy="496398"/>
          </a:xfrm>
        </p:grpSpPr>
        <p:sp>
          <p:nvSpPr>
            <p:cNvPr id="5" name="직각 삼각형 4"/>
            <p:cNvSpPr/>
            <p:nvPr/>
          </p:nvSpPr>
          <p:spPr>
            <a:xfrm>
              <a:off x="11571005" y="103290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11613735" y="76911"/>
              <a:ext cx="470019" cy="470019"/>
            </a:xfrm>
            <a:prstGeom prst="rtTriangle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23284" y="6615185"/>
            <a:ext cx="5761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733" y="43468"/>
            <a:ext cx="67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733" y="306040"/>
            <a:ext cx="2545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과제내용</a:t>
            </a:r>
            <a:r>
              <a:rPr lang="en-US" altLang="ko-KR" sz="1600" dirty="0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 err="1">
                <a:solidFill>
                  <a:srgbClr val="FD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선생님화면</a:t>
            </a:r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1600" dirty="0">
              <a:solidFill>
                <a:srgbClr val="FDFFF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내용 개체 틀 2"/>
          <p:cNvSpPr>
            <a:spLocks noGrp="1"/>
          </p:cNvSpPr>
          <p:nvPr/>
        </p:nvSpPr>
        <p:spPr>
          <a:xfrm>
            <a:off x="431562" y="1332332"/>
            <a:ext cx="4057891" cy="106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ea typeface="KoPub돋움체 Light" panose="00000300000000000000"/>
              </a:rPr>
              <a:t>선생님 받아쓰기 등록</a:t>
            </a:r>
            <a:endParaRPr lang="en-US" altLang="ko-KR" sz="1800" b="1" dirty="0">
              <a:ea typeface="KoPub돋움체 Light" panose="00000300000000000000"/>
            </a:endParaRPr>
          </a:p>
          <a:p>
            <a:r>
              <a:rPr lang="ko-KR" altLang="en-US" sz="1800" b="1" dirty="0">
                <a:ea typeface="KoPub돋움체 Light" panose="00000300000000000000"/>
              </a:rPr>
              <a:t>녹음파일 등록 및 정답 작성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126" y="690880"/>
            <a:ext cx="6272526" cy="330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27" y="2510143"/>
            <a:ext cx="6555053" cy="34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582</Words>
  <Application>Microsoft Office PowerPoint</Application>
  <PresentationFormat>와이드스크린</PresentationFormat>
  <Paragraphs>127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subin</cp:lastModifiedBy>
  <cp:revision>39</cp:revision>
  <dcterms:created xsi:type="dcterms:W3CDTF">2017-11-23T05:07:23Z</dcterms:created>
  <dcterms:modified xsi:type="dcterms:W3CDTF">2020-06-17T05:59:04Z</dcterms:modified>
</cp:coreProperties>
</file>